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61" r:id="rId5"/>
    <p:sldId id="262" r:id="rId6"/>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85" d="100"/>
          <a:sy n="85" d="100"/>
        </p:scale>
        <p:origin x="-1524"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515376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1797685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403339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6992150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607338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4537122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9D04F6B1-D210-470C-917F-88D991D9A011}" type="datetimeFigureOut">
              <a:rPr lang="ar-IQ" smtClean="0"/>
              <a:t>09/05/1441</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10210905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9D04F6B1-D210-470C-917F-88D991D9A011}" type="datetimeFigureOut">
              <a:rPr lang="ar-IQ" smtClean="0"/>
              <a:t>09/05/1441</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34182893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9D04F6B1-D210-470C-917F-88D991D9A011}" type="datetimeFigureOut">
              <a:rPr lang="ar-IQ" smtClean="0"/>
              <a:t>09/05/1441</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21367252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40973244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9D04F6B1-D210-470C-917F-88D991D9A011}" type="datetimeFigureOut">
              <a:rPr lang="ar-IQ" smtClean="0"/>
              <a:t>09/05/1441</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94F941F4-1059-4AFC-BD54-022B977882BF}" type="slidenum">
              <a:rPr lang="ar-IQ" smtClean="0"/>
              <a:t>‹#›</a:t>
            </a:fld>
            <a:endParaRPr lang="ar-IQ"/>
          </a:p>
        </p:txBody>
      </p:sp>
    </p:spTree>
    <p:extLst>
      <p:ext uri="{BB962C8B-B14F-4D97-AF65-F5344CB8AC3E}">
        <p14:creationId xmlns:p14="http://schemas.microsoft.com/office/powerpoint/2010/main" val="915713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9D04F6B1-D210-470C-917F-88D991D9A011}" type="datetimeFigureOut">
              <a:rPr lang="ar-IQ" smtClean="0"/>
              <a:t>09/05/1441</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94F941F4-1059-4AFC-BD54-022B977882BF}" type="slidenum">
              <a:rPr lang="ar-IQ" smtClean="0"/>
              <a:t>‹#›</a:t>
            </a:fld>
            <a:endParaRPr lang="ar-IQ"/>
          </a:p>
        </p:txBody>
      </p:sp>
    </p:spTree>
    <p:extLst>
      <p:ext uri="{BB962C8B-B14F-4D97-AF65-F5344CB8AC3E}">
        <p14:creationId xmlns:p14="http://schemas.microsoft.com/office/powerpoint/2010/main" val="1966612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a:xfrm>
            <a:off x="899592" y="548680"/>
            <a:ext cx="7560840" cy="5904656"/>
          </a:xfrm>
        </p:spPr>
        <p:style>
          <a:lnRef idx="2">
            <a:schemeClr val="accent3">
              <a:shade val="50000"/>
            </a:schemeClr>
          </a:lnRef>
          <a:fillRef idx="1">
            <a:schemeClr val="accent3"/>
          </a:fillRef>
          <a:effectRef idx="0">
            <a:schemeClr val="accent3"/>
          </a:effectRef>
          <a:fontRef idx="minor">
            <a:schemeClr val="lt1"/>
          </a:fontRef>
        </p:style>
        <p:txBody>
          <a:bodyPr>
            <a:normAutofit lnSpcReduction="10000"/>
          </a:bodyPr>
          <a:lstStyle/>
          <a:p>
            <a:pPr algn="r"/>
            <a:r>
              <a:rPr lang="ar-SA" b="1" dirty="0">
                <a:solidFill>
                  <a:schemeClr val="tx1"/>
                </a:solidFill>
              </a:rPr>
              <a:t>الدخل القومي والناتج القومي:</a:t>
            </a:r>
            <a:endParaRPr lang="en-US" dirty="0">
              <a:solidFill>
                <a:schemeClr val="tx1"/>
              </a:solidFill>
            </a:endParaRPr>
          </a:p>
          <a:p>
            <a:pPr algn="justLow"/>
            <a:r>
              <a:rPr lang="ar-SA" dirty="0">
                <a:solidFill>
                  <a:schemeClr val="tx1"/>
                </a:solidFill>
              </a:rPr>
              <a:t>يعد الناتج القومي الإجمالي</a:t>
            </a:r>
            <a:r>
              <a:rPr lang="en-US" dirty="0">
                <a:solidFill>
                  <a:schemeClr val="tx1"/>
                </a:solidFill>
              </a:rPr>
              <a:t>Gross National Product </a:t>
            </a:r>
            <a:r>
              <a:rPr lang="ar-SA" dirty="0">
                <a:solidFill>
                  <a:schemeClr val="tx1"/>
                </a:solidFill>
              </a:rPr>
              <a:t> من أكثر المقاييس شيوعاً واستخداماً لقياس الأداء الاقتصادي ومقدرة الاقتصاد على إنتاج مختلف السلع والخدمات. وعندما نحاول إعطاء قيمة نقدية للسلع والخدمات المنتجة من قبل اقتصاد معين خلال فترة معينة، فإن مجموع تلك القيم هو ما يعبر عنه بالناتج القومي. ولكي نتوصل إلى مفهوم الدخل والناتج القومي ينبغي لنا أن نستعرض أولاً ما يعرف بنموذج "حلقة التدفق الدائري للدخل" </a:t>
            </a:r>
            <a:r>
              <a:rPr lang="en-US" dirty="0">
                <a:solidFill>
                  <a:schemeClr val="tx1"/>
                </a:solidFill>
              </a:rPr>
              <a:t>Circular Flows of Income</a:t>
            </a:r>
            <a:r>
              <a:rPr lang="ar-SA" dirty="0">
                <a:solidFill>
                  <a:schemeClr val="tx1"/>
                </a:solidFill>
              </a:rPr>
              <a:t> والذي يوضح العلاقات المتشابكة بين القطاعات الأربعة المكونة للاقتصاد الوطني ( العائلي، الإنتاجي، الحكومي والعالم الخارجي).</a:t>
            </a:r>
            <a:endParaRPr lang="en-US" dirty="0">
              <a:solidFill>
                <a:schemeClr val="tx1"/>
              </a:solidFill>
            </a:endParaRPr>
          </a:p>
          <a:p>
            <a:pPr algn="just"/>
            <a:endParaRPr lang="ar-IQ" dirty="0">
              <a:solidFill>
                <a:schemeClr val="tx1"/>
              </a:solidFill>
            </a:endParaRPr>
          </a:p>
        </p:txBody>
      </p:sp>
    </p:spTree>
    <p:extLst>
      <p:ext uri="{BB962C8B-B14F-4D97-AF65-F5344CB8AC3E}">
        <p14:creationId xmlns:p14="http://schemas.microsoft.com/office/powerpoint/2010/main" val="1708395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548680"/>
            <a:ext cx="8229600" cy="5577483"/>
          </a:xfrm>
        </p:spPr>
        <p:style>
          <a:lnRef idx="2">
            <a:schemeClr val="accent3">
              <a:shade val="50000"/>
            </a:schemeClr>
          </a:lnRef>
          <a:fillRef idx="1">
            <a:schemeClr val="accent3"/>
          </a:fillRef>
          <a:effectRef idx="0">
            <a:schemeClr val="accent3"/>
          </a:effectRef>
          <a:fontRef idx="minor">
            <a:schemeClr val="lt1"/>
          </a:fontRef>
        </p:style>
        <p:txBody>
          <a:bodyPr>
            <a:normAutofit fontScale="85000" lnSpcReduction="20000"/>
          </a:bodyPr>
          <a:lstStyle/>
          <a:p>
            <a:pPr marL="0" indent="0">
              <a:buNone/>
            </a:pPr>
            <a:r>
              <a:rPr lang="ar-SA" b="1" dirty="0">
                <a:solidFill>
                  <a:schemeClr val="tx1"/>
                </a:solidFill>
              </a:rPr>
              <a:t>نستطيع أن نرتب خطوات التحليل القياسي, كما يتضح في الشكل (1-2). هذا التنظيم  واجه بعض الانتقادات في السبعينات، بعض هذه الانتقادات يمكن تلخيصها بما يلي:</a:t>
            </a:r>
          </a:p>
          <a:p>
            <a:pPr marL="0" indent="0">
              <a:buNone/>
            </a:pPr>
            <a:endParaRPr lang="ar-SA" b="1" dirty="0">
              <a:solidFill>
                <a:schemeClr val="tx1"/>
              </a:solidFill>
            </a:endParaRPr>
          </a:p>
          <a:p>
            <a:pPr marL="0" indent="0">
              <a:buNone/>
            </a:pPr>
            <a:r>
              <a:rPr lang="ar-SA" b="1" dirty="0">
                <a:solidFill>
                  <a:schemeClr val="tx1"/>
                </a:solidFill>
              </a:rPr>
              <a:t>أولاً: لا يوجد استرجاع من الاختبار القياسي للنظرية الاقتصادية، وكذلك لا يوجد نتائج للاختبار يمكن على ضوئها تقييم النظرية الاقتصادية.</a:t>
            </a:r>
          </a:p>
          <a:p>
            <a:pPr marL="0" indent="0">
              <a:buNone/>
            </a:pPr>
            <a:r>
              <a:rPr lang="ar-SA" b="1" dirty="0">
                <a:solidFill>
                  <a:schemeClr val="tx1"/>
                </a:solidFill>
              </a:rPr>
              <a:t>ثانياً: البيانات يجب أن يكون لها تأثير  على النموذج.</a:t>
            </a:r>
          </a:p>
          <a:p>
            <a:pPr marL="0" indent="0">
              <a:buNone/>
            </a:pPr>
            <a:r>
              <a:rPr lang="ar-SA" b="1" dirty="0">
                <a:solidFill>
                  <a:schemeClr val="tx1"/>
                </a:solidFill>
              </a:rPr>
              <a:t>ثالثاً: اختبار الفرضيات لا يجب  أن يرتبط بما تقترحه النظرية فقط. بل يجب اختبار ملائمة التحديد السابق. لذلك يجب إضافة قفص جديد لاختبار ملائمة وتحديد النموذج.</a:t>
            </a:r>
          </a:p>
          <a:p>
            <a:pPr marL="0" indent="0">
              <a:buNone/>
            </a:pPr>
            <a:r>
              <a:rPr lang="ar-SA" b="1" dirty="0">
                <a:solidFill>
                  <a:schemeClr val="tx1"/>
                </a:solidFill>
              </a:rPr>
              <a:t>التطور الذي نلاحظه على شكل (1-2) هو:</a:t>
            </a:r>
          </a:p>
          <a:p>
            <a:pPr marL="0" indent="0">
              <a:buNone/>
            </a:pPr>
            <a:r>
              <a:rPr lang="ar-SA" b="1" dirty="0">
                <a:solidFill>
                  <a:schemeClr val="tx1"/>
                </a:solidFill>
              </a:rPr>
              <a:t>‌أ-	من النتائج القياسية إلى النظرية الاقتصادية.</a:t>
            </a:r>
          </a:p>
          <a:p>
            <a:pPr marL="0" indent="0">
              <a:buNone/>
            </a:pPr>
            <a:r>
              <a:rPr lang="ar-SA" b="1" dirty="0">
                <a:solidFill>
                  <a:schemeClr val="tx1"/>
                </a:solidFill>
              </a:rPr>
              <a:t>‌ب-	 من تحديد النموذج إلى فحص وتقييم النموذج الاقتصادي.</a:t>
            </a:r>
          </a:p>
          <a:p>
            <a:pPr marL="0" indent="0">
              <a:buNone/>
            </a:pPr>
            <a:r>
              <a:rPr lang="ar-SA" b="1" dirty="0">
                <a:solidFill>
                  <a:schemeClr val="tx1"/>
                </a:solidFill>
              </a:rPr>
              <a:t>‌ج-	 من النموذج القياسي إلى البيانات. </a:t>
            </a:r>
            <a:endParaRPr lang="ar-IQ" dirty="0">
              <a:solidFill>
                <a:schemeClr val="tx1"/>
              </a:solidFill>
            </a:endParaRPr>
          </a:p>
        </p:txBody>
      </p:sp>
    </p:spTree>
    <p:extLst>
      <p:ext uri="{BB962C8B-B14F-4D97-AF65-F5344CB8AC3E}">
        <p14:creationId xmlns:p14="http://schemas.microsoft.com/office/powerpoint/2010/main" val="4085047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لمحتوى 1"/>
          <p:cNvSpPr>
            <a:spLocks noGrp="1"/>
          </p:cNvSpPr>
          <p:nvPr>
            <p:ph idx="1"/>
          </p:nvPr>
        </p:nvSpPr>
        <p:spPr>
          <a:xfrm>
            <a:off x="457200" y="548680"/>
            <a:ext cx="8229600" cy="5577483"/>
          </a:xfrm>
        </p:spPr>
        <p:style>
          <a:lnRef idx="2">
            <a:schemeClr val="accent3">
              <a:shade val="50000"/>
            </a:schemeClr>
          </a:lnRef>
          <a:fillRef idx="1">
            <a:schemeClr val="accent3"/>
          </a:fillRef>
          <a:effectRef idx="0">
            <a:schemeClr val="accent3"/>
          </a:effectRef>
          <a:fontRef idx="minor">
            <a:schemeClr val="lt1"/>
          </a:fontRef>
        </p:style>
        <p:txBody>
          <a:bodyPr>
            <a:normAutofit fontScale="85000" lnSpcReduction="10000"/>
          </a:bodyPr>
          <a:lstStyle/>
          <a:p>
            <a:pPr marL="0" indent="0">
              <a:buNone/>
            </a:pPr>
            <a:r>
              <a:rPr lang="ar-IQ" dirty="0"/>
              <a:t>1</a:t>
            </a:r>
            <a:r>
              <a:rPr lang="ar-SA" dirty="0" smtClean="0"/>
              <a:t>-  </a:t>
            </a:r>
            <a:r>
              <a:rPr lang="ar-SA" dirty="0">
                <a:solidFill>
                  <a:schemeClr val="tx1"/>
                </a:solidFill>
              </a:rPr>
              <a:t>ينفق القطاع العائلي جزء من دخله الذي يحصل عليه على استهلاك السلع والخدمات المنتجة، هذا الجزء يذهب مباشرة إلى قطاع المنتجين.</a:t>
            </a:r>
            <a:endParaRPr lang="en-US" dirty="0">
              <a:solidFill>
                <a:schemeClr val="tx1"/>
              </a:solidFill>
            </a:endParaRPr>
          </a:p>
          <a:p>
            <a:pPr marL="0" indent="0">
              <a:buNone/>
            </a:pPr>
            <a:r>
              <a:rPr lang="ar-SA" dirty="0">
                <a:solidFill>
                  <a:schemeClr val="tx1"/>
                </a:solidFill>
              </a:rPr>
              <a:t>2-  يدخر القطاع العائلي جزء من دخله ويوجهه إلى السوق المالي كالبنوك والتي من وظيفتها إمداد المستثمرين بالقروض التي يستخدمونها في شراء سلع استثمارية من القطاع الإنتاجي.</a:t>
            </a:r>
            <a:endParaRPr lang="en-US" dirty="0">
              <a:solidFill>
                <a:schemeClr val="tx1"/>
              </a:solidFill>
            </a:endParaRPr>
          </a:p>
          <a:p>
            <a:pPr marL="0" indent="0">
              <a:buNone/>
            </a:pPr>
            <a:r>
              <a:rPr lang="ar-SA" dirty="0">
                <a:solidFill>
                  <a:schemeClr val="tx1"/>
                </a:solidFill>
              </a:rPr>
              <a:t>3-  يدفع القطاع العائلي صافي الضرائب للقطاع الحكومي والذي يستخدمها بدوره في تمويل إنفاقه على ما يشتريه من سلع نهائية وخدمات من قطاع المنتجين. هذا علماً بأن صافي الضرائب هو عبارة عن إجمالي الضرائب التي يدفعها القطاع العائلي مطروحاً منها ما يتسلمه هذا القطاع من مدفوعات الضمان الاجتماعي.</a:t>
            </a:r>
            <a:endParaRPr lang="en-US" dirty="0">
              <a:solidFill>
                <a:schemeClr val="tx1"/>
              </a:solidFill>
            </a:endParaRPr>
          </a:p>
          <a:p>
            <a:pPr marL="0" indent="0">
              <a:buNone/>
            </a:pPr>
            <a:r>
              <a:rPr lang="ar-SA" dirty="0">
                <a:solidFill>
                  <a:schemeClr val="tx1"/>
                </a:solidFill>
              </a:rPr>
              <a:t>4-  يقوم القطاع العائلي بدفع قيمة وارداته من السلع والخدمات الغير متوفرة محلياً للعالم الخارجي، ومقابل ذلك نجد المنتجين يحصلون على قيمة السلع والخدمات المنتجة محلياً من قطاع العالم الخارجي.</a:t>
            </a:r>
            <a:endParaRPr lang="en-US" dirty="0">
              <a:solidFill>
                <a:schemeClr val="tx1"/>
              </a:solidFill>
            </a:endParaRPr>
          </a:p>
          <a:p>
            <a:pPr marL="0" indent="0">
              <a:buNone/>
            </a:pPr>
            <a:endParaRPr lang="ar-IQ" dirty="0"/>
          </a:p>
        </p:txBody>
      </p:sp>
    </p:spTree>
    <p:extLst>
      <p:ext uri="{BB962C8B-B14F-4D97-AF65-F5344CB8AC3E}">
        <p14:creationId xmlns:p14="http://schemas.microsoft.com/office/powerpoint/2010/main" val="3484153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04664"/>
            <a:ext cx="8229600" cy="5721499"/>
          </a:xfrm>
        </p:spPr>
        <p:style>
          <a:lnRef idx="2">
            <a:schemeClr val="accent3">
              <a:shade val="50000"/>
            </a:schemeClr>
          </a:lnRef>
          <a:fillRef idx="1">
            <a:schemeClr val="accent3"/>
          </a:fillRef>
          <a:effectRef idx="0">
            <a:schemeClr val="accent3"/>
          </a:effectRef>
          <a:fontRef idx="minor">
            <a:schemeClr val="lt1"/>
          </a:fontRef>
        </p:style>
        <p:txBody>
          <a:bodyPr>
            <a:normAutofit fontScale="92500" lnSpcReduction="10000"/>
          </a:bodyPr>
          <a:lstStyle/>
          <a:p>
            <a:pPr marL="0" indent="0">
              <a:buNone/>
            </a:pPr>
            <a:r>
              <a:rPr lang="ar-SA" dirty="0" smtClean="0">
                <a:solidFill>
                  <a:schemeClr val="tx1"/>
                </a:solidFill>
              </a:rPr>
              <a:t>ومن </a:t>
            </a:r>
            <a:r>
              <a:rPr lang="ar-SA" dirty="0">
                <a:solidFill>
                  <a:schemeClr val="tx1"/>
                </a:solidFill>
              </a:rPr>
              <a:t>خلال ما تقدم نعرف الناتج القومي بأنه هو " القيمة السوقية لجميع السلع النهائية و الخدمات التي أنتجها المجتمع خلال فترة زمنية معينة هي في الغالب سنة". أما الدخل القومي </a:t>
            </a:r>
            <a:r>
              <a:rPr lang="en-US" dirty="0">
                <a:solidFill>
                  <a:schemeClr val="tx1"/>
                </a:solidFill>
              </a:rPr>
              <a:t>National Income</a:t>
            </a:r>
            <a:r>
              <a:rPr lang="ar-SA" dirty="0">
                <a:solidFill>
                  <a:schemeClr val="tx1"/>
                </a:solidFill>
              </a:rPr>
              <a:t> </a:t>
            </a:r>
            <a:r>
              <a:rPr lang="ar-SA" dirty="0" err="1">
                <a:solidFill>
                  <a:schemeClr val="tx1"/>
                </a:solidFill>
              </a:rPr>
              <a:t>فهو"مجموع</a:t>
            </a:r>
            <a:r>
              <a:rPr lang="ar-SA" dirty="0">
                <a:solidFill>
                  <a:schemeClr val="tx1"/>
                </a:solidFill>
              </a:rPr>
              <a:t> دخول عناصر الإنتاج التي ساهمت في العملية الإنتاجية خلال فترة زمنية معينة هي في الغالب سنة". ويعرف الإنفاق الكلي </a:t>
            </a:r>
            <a:r>
              <a:rPr lang="en-US" dirty="0">
                <a:solidFill>
                  <a:schemeClr val="tx1"/>
                </a:solidFill>
              </a:rPr>
              <a:t>Total Expenditure</a:t>
            </a:r>
            <a:r>
              <a:rPr lang="ar-SA" dirty="0">
                <a:solidFill>
                  <a:schemeClr val="tx1"/>
                </a:solidFill>
              </a:rPr>
              <a:t> بأنه عبارة عن " الطلب الكلي في المجتمع والمتمثل في إنفاق القطاعات الأربعة المكونة للاقتصاد". لتكون تلك القطاعات الأربعة هي:-</a:t>
            </a:r>
            <a:endParaRPr lang="en-US" dirty="0">
              <a:solidFill>
                <a:schemeClr val="tx1"/>
              </a:solidFill>
            </a:endParaRPr>
          </a:p>
          <a:p>
            <a:pPr lvl="0"/>
            <a:r>
              <a:rPr lang="ar-SA" dirty="0">
                <a:solidFill>
                  <a:schemeClr val="tx1"/>
                </a:solidFill>
              </a:rPr>
              <a:t>القطاع العائلي (قطاع المستهلكين).</a:t>
            </a:r>
            <a:endParaRPr lang="en-US" dirty="0">
              <a:solidFill>
                <a:schemeClr val="tx1"/>
              </a:solidFill>
            </a:endParaRPr>
          </a:p>
          <a:p>
            <a:pPr lvl="0"/>
            <a:r>
              <a:rPr lang="ar-SA" dirty="0">
                <a:solidFill>
                  <a:schemeClr val="tx1"/>
                </a:solidFill>
              </a:rPr>
              <a:t>قطاع رجال الأعمال ( القطاع الإنتاجي).</a:t>
            </a:r>
            <a:endParaRPr lang="en-US" dirty="0">
              <a:solidFill>
                <a:schemeClr val="tx1"/>
              </a:solidFill>
            </a:endParaRPr>
          </a:p>
          <a:p>
            <a:pPr lvl="0"/>
            <a:r>
              <a:rPr lang="ar-SA" dirty="0">
                <a:solidFill>
                  <a:schemeClr val="tx1"/>
                </a:solidFill>
              </a:rPr>
              <a:t>القطاع الحكومي.</a:t>
            </a:r>
            <a:endParaRPr lang="en-US" dirty="0">
              <a:solidFill>
                <a:schemeClr val="tx1"/>
              </a:solidFill>
            </a:endParaRPr>
          </a:p>
          <a:p>
            <a:pPr lvl="0"/>
            <a:r>
              <a:rPr lang="ar-SA" dirty="0">
                <a:solidFill>
                  <a:schemeClr val="tx1"/>
                </a:solidFill>
              </a:rPr>
              <a:t>قطاع العالم الخارجي.</a:t>
            </a:r>
            <a:endParaRPr lang="ar-IQ" dirty="0">
              <a:solidFill>
                <a:schemeClr val="tx1"/>
              </a:solidFill>
            </a:endParaRPr>
          </a:p>
        </p:txBody>
      </p:sp>
    </p:spTree>
    <p:extLst>
      <p:ext uri="{BB962C8B-B14F-4D97-AF65-F5344CB8AC3E}">
        <p14:creationId xmlns:p14="http://schemas.microsoft.com/office/powerpoint/2010/main" val="24796231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959491" y="333375"/>
            <a:ext cx="5225018" cy="57927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45912196"/>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18</TotalTime>
  <Words>438</Words>
  <Application>Microsoft Office PowerPoint</Application>
  <PresentationFormat>عرض على الشاشة (3:4)‏</PresentationFormat>
  <Paragraphs>20</Paragraphs>
  <Slides>5</Slides>
  <Notes>0</Notes>
  <HiddenSlides>0</HiddenSlides>
  <MMClips>0</MMClips>
  <ScaleCrop>false</ScaleCrop>
  <HeadingPairs>
    <vt:vector size="4" baseType="variant">
      <vt:variant>
        <vt:lpstr>نسق</vt:lpstr>
      </vt:variant>
      <vt:variant>
        <vt:i4>1</vt:i4>
      </vt:variant>
      <vt:variant>
        <vt:lpstr>عناوين الشرائح</vt:lpstr>
      </vt:variant>
      <vt:variant>
        <vt:i4>5</vt:i4>
      </vt:variant>
    </vt:vector>
  </HeadingPairs>
  <TitlesOfParts>
    <vt:vector size="6" baseType="lpstr">
      <vt:lpstr>نسق Office</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Microsoft (C)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Ahmed</dc:creator>
  <cp:lastModifiedBy>Ahmed</cp:lastModifiedBy>
  <cp:revision>4</cp:revision>
  <dcterms:created xsi:type="dcterms:W3CDTF">2020-01-04T09:30:31Z</dcterms:created>
  <dcterms:modified xsi:type="dcterms:W3CDTF">2020-01-04T10:14:41Z</dcterms:modified>
</cp:coreProperties>
</file>